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1559" r:id="rId3"/>
    <p:sldId id="270" r:id="rId4"/>
    <p:sldId id="1563" r:id="rId5"/>
    <p:sldId id="1565" r:id="rId6"/>
    <p:sldId id="1583" r:id="rId7"/>
    <p:sldId id="1570" r:id="rId8"/>
    <p:sldId id="1566" r:id="rId9"/>
    <p:sldId id="1578" r:id="rId10"/>
    <p:sldId id="1621" r:id="rId11"/>
    <p:sldId id="1579" r:id="rId12"/>
    <p:sldId id="1577" r:id="rId13"/>
    <p:sldId id="1622" r:id="rId14"/>
    <p:sldId id="1639" r:id="rId15"/>
    <p:sldId id="1567" r:id="rId16"/>
    <p:sldId id="1582" r:id="rId17"/>
    <p:sldId id="1580" r:id="rId18"/>
    <p:sldId id="1581" r:id="rId19"/>
    <p:sldId id="1611" r:id="rId20"/>
    <p:sldId id="1573" r:id="rId21"/>
    <p:sldId id="1571" r:id="rId22"/>
    <p:sldId id="1603" r:id="rId23"/>
    <p:sldId id="1585" r:id="rId24"/>
    <p:sldId id="1610" r:id="rId25"/>
    <p:sldId id="1586" r:id="rId26"/>
    <p:sldId id="1588" r:id="rId27"/>
    <p:sldId id="1568" r:id="rId28"/>
    <p:sldId id="155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18C"/>
    <a:srgbClr val="E9BF74"/>
    <a:srgbClr val="E0B86F"/>
    <a:srgbClr val="D8B16B"/>
    <a:srgbClr val="CFA965"/>
    <a:srgbClr val="D1B979"/>
    <a:srgbClr val="AF9063"/>
    <a:srgbClr val="A17F53"/>
    <a:srgbClr val="262423"/>
    <a:srgbClr val="886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8" autoAdjust="0"/>
    <p:restoredTop sz="94745" autoAdjust="0"/>
  </p:normalViewPr>
  <p:slideViewPr>
    <p:cSldViewPr snapToGrid="0">
      <p:cViewPr varScale="1">
        <p:scale>
          <a:sx n="93" d="100"/>
          <a:sy n="93" d="100"/>
        </p:scale>
        <p:origin x="224" y="400"/>
      </p:cViewPr>
      <p:guideLst>
        <p:guide orient="horz" pos="1872"/>
        <p:guide pos="5729"/>
        <p:guide pos="6947"/>
        <p:guide pos="19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E2895-5AD7-436D-9C48-C20C9353362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F19A1-B9BC-465C-AC5F-47EC4AF7542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629400" y="971550"/>
            <a:ext cx="5562600" cy="49149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753600" cy="3429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54154" y="1634614"/>
            <a:ext cx="6737846" cy="42486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5690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66900" y="1809750"/>
            <a:ext cx="2590800" cy="5048250"/>
          </a:xfrm>
          <a:prstGeom prst="round2SameRect">
            <a:avLst>
              <a:gd name="adj1" fmla="val 6005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21180" y="971550"/>
            <a:ext cx="3749040" cy="2868930"/>
          </a:xfrm>
          <a:custGeom>
            <a:avLst/>
            <a:gdLst>
              <a:gd name="connsiteX0" fmla="*/ 0 w 2484120"/>
              <a:gd name="connsiteY0" fmla="*/ 0 h 1352550"/>
              <a:gd name="connsiteX1" fmla="*/ 2484120 w 2484120"/>
              <a:gd name="connsiteY1" fmla="*/ 0 h 1352550"/>
              <a:gd name="connsiteX2" fmla="*/ 2484120 w 2484120"/>
              <a:gd name="connsiteY2" fmla="*/ 1352550 h 1352550"/>
              <a:gd name="connsiteX3" fmla="*/ 0 w 2484120"/>
              <a:gd name="connsiteY3" fmla="*/ 1352550 h 1352550"/>
              <a:gd name="connsiteX4" fmla="*/ 0 w 2484120"/>
              <a:gd name="connsiteY4" fmla="*/ 0 h 1352550"/>
              <a:gd name="connsiteX0-1" fmla="*/ 0 w 2484120"/>
              <a:gd name="connsiteY0-2" fmla="*/ 0 h 2305050"/>
              <a:gd name="connsiteX1-3" fmla="*/ 2484120 w 2484120"/>
              <a:gd name="connsiteY1-4" fmla="*/ 0 h 2305050"/>
              <a:gd name="connsiteX2-5" fmla="*/ 2484120 w 2484120"/>
              <a:gd name="connsiteY2-6" fmla="*/ 1352550 h 2305050"/>
              <a:gd name="connsiteX3-7" fmla="*/ 396240 w 2484120"/>
              <a:gd name="connsiteY3-8" fmla="*/ 2305050 h 2305050"/>
              <a:gd name="connsiteX4-9" fmla="*/ 0 w 2484120"/>
              <a:gd name="connsiteY4-10" fmla="*/ 0 h 2305050"/>
              <a:gd name="connsiteX0-11" fmla="*/ 0 w 2560320"/>
              <a:gd name="connsiteY0-12" fmla="*/ 0 h 2838450"/>
              <a:gd name="connsiteX1-13" fmla="*/ 2560320 w 2560320"/>
              <a:gd name="connsiteY1-14" fmla="*/ 533400 h 2838450"/>
              <a:gd name="connsiteX2-15" fmla="*/ 2560320 w 2560320"/>
              <a:gd name="connsiteY2-16" fmla="*/ 1885950 h 2838450"/>
              <a:gd name="connsiteX3-17" fmla="*/ 472440 w 2560320"/>
              <a:gd name="connsiteY3-18" fmla="*/ 2838450 h 2838450"/>
              <a:gd name="connsiteX4-19" fmla="*/ 0 w 2560320"/>
              <a:gd name="connsiteY4-20" fmla="*/ 0 h 2838450"/>
              <a:gd name="connsiteX0-21" fmla="*/ 0 w 3291840"/>
              <a:gd name="connsiteY0-22" fmla="*/ 0 h 2838450"/>
              <a:gd name="connsiteX1-23" fmla="*/ 3291840 w 3291840"/>
              <a:gd name="connsiteY1-24" fmla="*/ 403860 h 2838450"/>
              <a:gd name="connsiteX2-25" fmla="*/ 2560320 w 3291840"/>
              <a:gd name="connsiteY2-26" fmla="*/ 1885950 h 2838450"/>
              <a:gd name="connsiteX3-27" fmla="*/ 472440 w 3291840"/>
              <a:gd name="connsiteY3-28" fmla="*/ 2838450 h 2838450"/>
              <a:gd name="connsiteX4-29" fmla="*/ 0 w 3291840"/>
              <a:gd name="connsiteY4-30" fmla="*/ 0 h 2838450"/>
              <a:gd name="connsiteX0-31" fmla="*/ 0 w 3749040"/>
              <a:gd name="connsiteY0-32" fmla="*/ 0 h 2868930"/>
              <a:gd name="connsiteX1-33" fmla="*/ 3291840 w 3749040"/>
              <a:gd name="connsiteY1-34" fmla="*/ 403860 h 2868930"/>
              <a:gd name="connsiteX2-35" fmla="*/ 3749040 w 3749040"/>
              <a:gd name="connsiteY2-36" fmla="*/ 2868930 h 2868930"/>
              <a:gd name="connsiteX3-37" fmla="*/ 472440 w 3749040"/>
              <a:gd name="connsiteY3-38" fmla="*/ 2838450 h 2868930"/>
              <a:gd name="connsiteX4-39" fmla="*/ 0 w 3749040"/>
              <a:gd name="connsiteY4-40" fmla="*/ 0 h 2868930"/>
              <a:gd name="connsiteX0-41" fmla="*/ 0 w 3749040"/>
              <a:gd name="connsiteY0-42" fmla="*/ 0 h 2868930"/>
              <a:gd name="connsiteX1-43" fmla="*/ 3246120 w 3749040"/>
              <a:gd name="connsiteY1-44" fmla="*/ 411480 h 2868930"/>
              <a:gd name="connsiteX2-45" fmla="*/ 3749040 w 3749040"/>
              <a:gd name="connsiteY2-46" fmla="*/ 2868930 h 2868930"/>
              <a:gd name="connsiteX3-47" fmla="*/ 472440 w 3749040"/>
              <a:gd name="connsiteY3-48" fmla="*/ 2838450 h 2868930"/>
              <a:gd name="connsiteX4-49" fmla="*/ 0 w 3749040"/>
              <a:gd name="connsiteY4-50" fmla="*/ 0 h 28689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49040" h="2868930">
                <a:moveTo>
                  <a:pt x="0" y="0"/>
                </a:moveTo>
                <a:lnTo>
                  <a:pt x="3246120" y="411480"/>
                </a:lnTo>
                <a:lnTo>
                  <a:pt x="3749040" y="2868930"/>
                </a:lnTo>
                <a:lnTo>
                  <a:pt x="472440" y="283845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68089" y="1204686"/>
            <a:ext cx="4827910" cy="458651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59FC-72AF-6549-9B5D-881C944A03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B402-CBCD-CF4D-8781-C1327CB7AEE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297442" y="2233089"/>
            <a:ext cx="3548742" cy="35487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5876" y="2523351"/>
            <a:ext cx="2812382" cy="1562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89809" y="2523351"/>
            <a:ext cx="2812382" cy="1562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18834" y="2523351"/>
            <a:ext cx="2812382" cy="1562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51428" y="1161143"/>
            <a:ext cx="2815772" cy="5696857"/>
          </a:xfrm>
          <a:prstGeom prst="round2SameRect">
            <a:avLst>
              <a:gd name="adj1" fmla="val 1099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0" y="1001486"/>
            <a:ext cx="7620000" cy="485502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9650"/>
            <a:ext cx="5219700" cy="2705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5586411" y="1009650"/>
            <a:ext cx="5438777" cy="2705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009650"/>
            <a:ext cx="5219700" cy="2705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586411" y="1009650"/>
            <a:ext cx="5438777" cy="2705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943850" y="0"/>
            <a:ext cx="424815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104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2.png"/><Relationship Id="rId3" Type="http://schemas.openxmlformats.org/officeDocument/2006/relationships/hyperlink" Target="https://github.com/gilbertwang1981&#13;" TargetMode="External"/><Relationship Id="rId2" Type="http://schemas.openxmlformats.org/officeDocument/2006/relationships/hyperlink" Target="https://blog.csdn.net/tq02h2a" TargetMode="Externa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 bwMode="auto">
          <a:xfrm>
            <a:off x="791885" y="2181819"/>
            <a:ext cx="5643562" cy="2494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defRPr sz="14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9pPr>
          </a:lstStyle>
          <a:p>
            <a:pPr>
              <a:spcBef>
                <a:spcPct val="0"/>
              </a:spcBef>
            </a:pPr>
            <a:br>
              <a:rPr lang="en-US" altLang="zh-CN" sz="3200" b="1" spc="100" dirty="0">
                <a:solidFill>
                  <a:srgbClr val="E9BF74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Arial" panose="020B0604020202090204" pitchFamily="34" charset="0"/>
              </a:rPr>
            </a:br>
            <a:r>
              <a:rPr lang="zh-CN" altLang="en-US" sz="3200" b="1" spc="100" dirty="0">
                <a:solidFill>
                  <a:srgbClr val="E9BF74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Arial" panose="020B0604020202090204" pitchFamily="34" charset="0"/>
              </a:rPr>
              <a:t>电商系统重构之路经验分享</a:t>
            </a:r>
            <a:br>
              <a:rPr lang="en-US" altLang="zh-CN" sz="3200" b="1" spc="100" dirty="0">
                <a:solidFill>
                  <a:srgbClr val="E9BF74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Arial" panose="020B0604020202090204" pitchFamily="34" charset="0"/>
              </a:rPr>
            </a:br>
            <a:endParaRPr lang="zh-CN" altLang="en-US" sz="3200" b="1" spc="100" dirty="0">
              <a:solidFill>
                <a:srgbClr val="E9BF74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885" y="5137911"/>
            <a:ext cx="30111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100" dirty="0">
                <a:solidFill>
                  <a:srgbClr val="E9BF74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2020</a:t>
            </a:r>
            <a:r>
              <a:rPr lang="zh-CN" altLang="en-US" sz="2400" spc="100" dirty="0">
                <a:solidFill>
                  <a:srgbClr val="E9BF74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年</a:t>
            </a:r>
            <a:r>
              <a:rPr lang="en-US" altLang="zh-CN" sz="2400" spc="100" dirty="0">
                <a:solidFill>
                  <a:srgbClr val="E9BF74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06</a:t>
            </a:r>
            <a:r>
              <a:rPr lang="zh-CN" altLang="en-US" sz="2400" spc="100" dirty="0">
                <a:solidFill>
                  <a:srgbClr val="E9BF74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月</a:t>
            </a:r>
            <a:r>
              <a:rPr lang="en-US" altLang="zh-CN" sz="2400" spc="100" dirty="0">
                <a:solidFill>
                  <a:srgbClr val="E9BF74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16</a:t>
            </a:r>
            <a:r>
              <a:rPr lang="zh-CN" altLang="en-US" sz="2400" spc="100" dirty="0">
                <a:solidFill>
                  <a:srgbClr val="E9BF74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日</a:t>
            </a:r>
            <a:endParaRPr lang="zh-CN" altLang="en-US" sz="2400" spc="100" dirty="0">
              <a:solidFill>
                <a:srgbClr val="E9BF74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cxnSp>
        <p:nvCxnSpPr>
          <p:cNvPr id="8" name="Straight Connector 17"/>
          <p:cNvCxnSpPr/>
          <p:nvPr/>
        </p:nvCxnSpPr>
        <p:spPr>
          <a:xfrm>
            <a:off x="882310" y="4711912"/>
            <a:ext cx="5237820" cy="0"/>
          </a:xfrm>
          <a:prstGeom prst="line">
            <a:avLst/>
          </a:prstGeom>
          <a:ln w="12700">
            <a:solidFill>
              <a:srgbClr val="CFA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4" y="920192"/>
            <a:ext cx="3290456" cy="81972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14900" y="4189730"/>
            <a:ext cx="895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gradFill>
                  <a:gsLst>
                    <a:gs pos="100000">
                      <a:srgbClr val="7C5E29"/>
                    </a:gs>
                    <a:gs pos="0">
                      <a:srgbClr val="CAAF4E"/>
                    </a:gs>
                  </a:gsLst>
                  <a:lin scaled="1"/>
                </a:gradFill>
              </a:rPr>
              <a:t>王晗</a:t>
            </a:r>
            <a:endParaRPr lang="zh-CN" altLang="en-US" sz="2800" b="1">
              <a:gradFill>
                <a:gsLst>
                  <a:gs pos="100000">
                    <a:srgbClr val="7C5E29"/>
                  </a:gs>
                  <a:gs pos="0">
                    <a:srgbClr val="CAAF4E"/>
                  </a:gs>
                </a:gsLst>
                <a:lin scaled="1"/>
              </a:gradFill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服务化框架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0855" y="1847215"/>
            <a:ext cx="3707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服务</a:t>
            </a:r>
            <a:r>
              <a:rPr lang="en-US" altLang="zh-CN" b="1"/>
              <a:t>RPC</a:t>
            </a:r>
            <a:r>
              <a:rPr lang="zh-CN" altLang="en-US" b="1">
                <a:ea typeface="宋体" charset="0"/>
              </a:rPr>
              <a:t>：</a:t>
            </a:r>
            <a:r>
              <a:rPr lang="en-US" altLang="zh-CN" b="1">
                <a:ea typeface="宋体" charset="0"/>
              </a:rPr>
              <a:t>Protobuf V3 over Http</a:t>
            </a:r>
            <a:endParaRPr lang="en-US" altLang="zh-CN" b="1">
              <a:ea typeface="宋体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" y="2818130"/>
            <a:ext cx="4870450" cy="15538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165" y="2449830"/>
            <a:ext cx="1383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服务注册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865" y="2895600"/>
            <a:ext cx="4624070" cy="14833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31865" y="2449830"/>
            <a:ext cx="1383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服务调用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" y="5001895"/>
            <a:ext cx="5416550" cy="16567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8165" y="4633595"/>
            <a:ext cx="1383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服务配置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23355" y="5230495"/>
            <a:ext cx="4606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熔断，降级，限流，客户端负载均衡（</a:t>
            </a:r>
            <a:r>
              <a:rPr lang="en-US" altLang="zh-CN"/>
              <a:t>RR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服务化框架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" y="1894840"/>
            <a:ext cx="3080385" cy="23056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0050"/>
            <a:ext cx="5993130" cy="2739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050" y="1734820"/>
            <a:ext cx="6836410" cy="2475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515" y="4200525"/>
            <a:ext cx="5404485" cy="2657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4150" y="1535430"/>
            <a:ext cx="6186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"/>
            </a:pPr>
            <a:r>
              <a:rPr lang="zh-CN" altLang="en-US" b="1">
                <a:ea typeface="宋体" charset="0"/>
              </a:rPr>
              <a:t>配套工具</a:t>
            </a:r>
            <a:r>
              <a:rPr lang="zh-CN" altLang="en-US">
                <a:ea typeface="宋体" charset="0"/>
              </a:rPr>
              <a:t>：协议开发，文档，在线测试以及版本管理等；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服务化框架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2730" y="1820545"/>
            <a:ext cx="6186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"/>
            </a:pPr>
            <a:r>
              <a:rPr lang="zh-CN" altLang="en-US" b="1">
                <a:ea typeface="宋体" charset="0"/>
              </a:rPr>
              <a:t>配套工具</a:t>
            </a:r>
            <a:r>
              <a:rPr lang="zh-CN" altLang="en-US">
                <a:ea typeface="宋体" charset="0"/>
              </a:rPr>
              <a:t>：协议开发，文档，在线测试以及版本管理等；</a:t>
            </a:r>
            <a:endParaRPr lang="zh-CN" altLang="en-US">
              <a:ea typeface="宋体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2350770"/>
            <a:ext cx="11510645" cy="22758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中间件（调度中心）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0" y="1666875"/>
            <a:ext cx="9112250" cy="5000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中间件（调度中心）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1620" y="1831975"/>
            <a:ext cx="8301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任务的治理</a:t>
            </a:r>
            <a:r>
              <a:rPr lang="zh-CN" altLang="en-US"/>
              <a:t>：全站任务申请</a:t>
            </a:r>
            <a:r>
              <a:rPr lang="en-US" altLang="zh-CN"/>
              <a:t>/</a:t>
            </a:r>
            <a:r>
              <a:rPr lang="zh-CN" altLang="en-US"/>
              <a:t>审批，监控，远程控制，负载均衡策略以及高可用；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6490"/>
            <a:ext cx="5242560" cy="1753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860" y="2200275"/>
            <a:ext cx="6327140" cy="3416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50995"/>
            <a:ext cx="7534275" cy="15589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1620" y="6005830"/>
            <a:ext cx="27343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负载均衡策略：互斥，并行，</a:t>
            </a:r>
            <a:r>
              <a:rPr lang="en-US" altLang="zh-CN" sz="1400"/>
              <a:t>RR</a:t>
            </a:r>
            <a:endParaRPr lang="en-US" altLang="zh-CN" sz="140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中间件（消息队列）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0" y="4191635"/>
            <a:ext cx="4723765" cy="26663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805" y="1645285"/>
            <a:ext cx="7238365" cy="3298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5285"/>
            <a:ext cx="4662805" cy="24155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中间件（消息队列）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7340" y="1684020"/>
            <a:ext cx="44373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消息队列：</a:t>
            </a:r>
            <a:endParaRPr lang="zh-CN" altLang="en-US" b="1"/>
          </a:p>
          <a:p>
            <a:pPr marL="342900" indent="-342900">
              <a:buAutoNum type="arabicPeriod"/>
            </a:pPr>
            <a:r>
              <a:rPr lang="zh-CN" altLang="en-US" sz="14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基于</a:t>
            </a:r>
            <a:r>
              <a:rPr lang="en-US" altLang="zh-CN" sz="14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Kafka</a:t>
            </a:r>
            <a:r>
              <a:rPr lang="zh-CN" altLang="en-US" sz="14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，二次开发；</a:t>
            </a:r>
            <a:endParaRPr lang="zh-CN" altLang="en-US" sz="14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342900" indent="-342900">
              <a:buAutoNum type="arabicPeriod"/>
            </a:pPr>
            <a:r>
              <a:rPr lang="zh-CN" altLang="en-US" sz="14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对生产者和消费者进行了接入管控以及性能监控；</a:t>
            </a:r>
            <a:endParaRPr lang="zh-CN" altLang="en-US" sz="14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342900" indent="-342900">
              <a:buAutoNum type="arabicPeriod"/>
            </a:pPr>
            <a:r>
              <a:rPr lang="zh-CN" altLang="en-US" sz="14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在消息底层进行加密；</a:t>
            </a:r>
            <a:endParaRPr lang="zh-CN" altLang="en-US" sz="14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342900" indent="-342900">
              <a:buAutoNum type="arabicPeriod"/>
            </a:pPr>
            <a:r>
              <a:rPr lang="zh-CN" altLang="en-US" sz="14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支持消息</a:t>
            </a:r>
            <a:r>
              <a:rPr lang="en-US" altLang="zh-CN" sz="14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Tag</a:t>
            </a:r>
            <a:r>
              <a:rPr lang="zh-CN" altLang="en-US" sz="14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；</a:t>
            </a:r>
            <a:endParaRPr lang="zh-CN" altLang="en-US" sz="14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342900" indent="-342900">
              <a:buAutoNum type="arabicPeriod"/>
            </a:pPr>
            <a:r>
              <a:rPr lang="zh-CN" altLang="en-US" sz="14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支持事务性消息；（开发中）</a:t>
            </a:r>
            <a:endParaRPr lang="zh-CN" altLang="en-US" sz="14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" y="3523615"/>
            <a:ext cx="6474460" cy="2981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505" y="1431925"/>
            <a:ext cx="6925310" cy="28695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中间件（应用网关）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8760" y="1676400"/>
            <a:ext cx="11953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开放平台</a:t>
            </a:r>
            <a:r>
              <a:rPr lang="zh-CN" altLang="en-US"/>
              <a:t>：内外协议不一致，统一鉴权，限流，防刷，在线文档，沙箱环境等等；支持</a:t>
            </a:r>
            <a:r>
              <a:rPr lang="en-US" altLang="zh-CN"/>
              <a:t>XML</a:t>
            </a:r>
            <a:r>
              <a:rPr lang="zh-CN" altLang="en-US">
                <a:ea typeface="宋体" charset="0"/>
              </a:rPr>
              <a:t>，</a:t>
            </a:r>
            <a:r>
              <a:rPr lang="en-US" altLang="zh-CN">
                <a:ea typeface="宋体" charset="0"/>
              </a:rPr>
              <a:t>JSON</a:t>
            </a:r>
            <a:r>
              <a:rPr lang="zh-CN" altLang="en-US">
                <a:ea typeface="宋体" charset="0"/>
              </a:rPr>
              <a:t>和</a:t>
            </a:r>
            <a:r>
              <a:rPr lang="en-US" altLang="zh-CN">
                <a:ea typeface="宋体" charset="0"/>
              </a:rPr>
              <a:t>Protobuf</a:t>
            </a:r>
            <a:r>
              <a:rPr lang="zh-CN" altLang="en-US">
                <a:ea typeface="宋体" charset="0"/>
              </a:rPr>
              <a:t>协议；</a:t>
            </a:r>
            <a:endParaRPr lang="zh-CN" altLang="en-US">
              <a:ea typeface="宋体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90" y="3971290"/>
            <a:ext cx="6493510" cy="2886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" y="2336165"/>
            <a:ext cx="6641465" cy="28803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本地缓存设计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47800" y="3244850"/>
            <a:ext cx="161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刷新策略？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20260" y="3244850"/>
            <a:ext cx="1981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堆外 </a:t>
            </a:r>
            <a:r>
              <a:rPr lang="en-US" altLang="zh-CN"/>
              <a:t>or </a:t>
            </a:r>
            <a:r>
              <a:rPr lang="zh-CN" altLang="en-US"/>
              <a:t>堆内？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45780" y="3244850"/>
            <a:ext cx="2526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防刷，双本地缓存？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26840" y="4740275"/>
            <a:ext cx="5342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专场服务，商品服务，限购系统</a:t>
            </a:r>
            <a:r>
              <a:rPr lang="en-US" altLang="zh-CN"/>
              <a:t>......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460" y="1581150"/>
            <a:ext cx="3098800" cy="1663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缓存设计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07185" y="1671955"/>
            <a:ext cx="323215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选型：</a:t>
            </a:r>
            <a:r>
              <a:rPr lang="en-US" altLang="zh-CN"/>
              <a:t>Redis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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禁止把缓存当存储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/>
              <a:t>Value</a:t>
            </a:r>
            <a:r>
              <a:rPr lang="zh-CN" altLang="en-US"/>
              <a:t>设计的大小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/>
              <a:t>Redis</a:t>
            </a:r>
            <a:r>
              <a:rPr lang="zh-CN" altLang="en-US"/>
              <a:t>集合，慎用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尽量使用</a:t>
            </a:r>
            <a:r>
              <a:rPr lang="en-US" altLang="zh-CN"/>
              <a:t>Redis Cluster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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业务弱依赖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/>
              <a:t>Key</a:t>
            </a:r>
            <a:r>
              <a:rPr lang="zh-CN" altLang="en-US"/>
              <a:t>的格式规范化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使用阿里云的设施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每个节点一个副本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220" y="3057525"/>
            <a:ext cx="2524760" cy="9601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"/>
          <p:cNvSpPr/>
          <p:nvPr/>
        </p:nvSpPr>
        <p:spPr>
          <a:xfrm>
            <a:off x="-7806" y="0"/>
            <a:ext cx="4190293" cy="6858000"/>
          </a:xfrm>
          <a:prstGeom prst="rect">
            <a:avLst/>
          </a:prstGeom>
          <a:blipFill dpi="0" rotWithShape="1">
            <a:blip r:embed="rId1"/>
            <a:srcRect/>
            <a:stretch>
              <a:fillRect l="-110000" r="-3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202602" cy="6858000"/>
          </a:xfrm>
          <a:prstGeom prst="rect">
            <a:avLst/>
          </a:prstGeom>
          <a:gradFill>
            <a:gsLst>
              <a:gs pos="0">
                <a:schemeClr val="tx1">
                  <a:lumMod val="0"/>
                  <a:alpha val="80000"/>
                </a:schemeClr>
              </a:gs>
              <a:gs pos="100000">
                <a:schemeClr val="tx1">
                  <a:lumMod val="0"/>
                  <a:alpha val="7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182491" y="754380"/>
            <a:ext cx="0" cy="4572000"/>
          </a:xfrm>
          <a:prstGeom prst="line">
            <a:avLst/>
          </a:prstGeom>
          <a:ln w="984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3783261" y="239420"/>
            <a:ext cx="3102066" cy="891282"/>
            <a:chOff x="6633696" y="813547"/>
            <a:chExt cx="3102066" cy="891282"/>
          </a:xfrm>
        </p:grpSpPr>
        <p:sp>
          <p:nvSpPr>
            <p:cNvPr id="5" name="Oval 4"/>
            <p:cNvSpPr/>
            <p:nvPr/>
          </p:nvSpPr>
          <p:spPr>
            <a:xfrm>
              <a:off x="6633696" y="855621"/>
              <a:ext cx="849208" cy="8492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889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32608" y="1038282"/>
              <a:ext cx="64385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2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01</a:t>
              </a:r>
              <a:endParaRPr lang="en-US" sz="2800" b="1" dirty="0">
                <a:solidFill>
                  <a:schemeClr val="bg2"/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82539" y="813547"/>
              <a:ext cx="2153223" cy="783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000" b="1" dirty="0">
                  <a:solidFill>
                    <a:schemeClr val="accent4">
                      <a:lumMod val="75000"/>
                    </a:scheme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个人简介</a:t>
              </a:r>
              <a:endParaRPr lang="zh-CN" altLang="en-US" sz="3000" b="1" dirty="0">
                <a:solidFill>
                  <a:schemeClr val="accent4">
                    <a:lumMod val="7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sp>
        <p:nvSpPr>
          <p:cNvPr id="22" name="Rectangle 2"/>
          <p:cNvSpPr/>
          <p:nvPr/>
        </p:nvSpPr>
        <p:spPr>
          <a:xfrm>
            <a:off x="495558" y="3105049"/>
            <a:ext cx="2098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目录</a:t>
            </a:r>
            <a:endParaRPr lang="zh-CN" altLang="en-US" sz="36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783261" y="1299892"/>
            <a:ext cx="7163683" cy="903982"/>
            <a:chOff x="6633696" y="800847"/>
            <a:chExt cx="7163683" cy="903982"/>
          </a:xfrm>
        </p:grpSpPr>
        <p:sp>
          <p:nvSpPr>
            <p:cNvPr id="31" name="Oval 4"/>
            <p:cNvSpPr/>
            <p:nvPr/>
          </p:nvSpPr>
          <p:spPr>
            <a:xfrm>
              <a:off x="6633696" y="855621"/>
              <a:ext cx="849208" cy="8492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889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32" name="TextBox 7"/>
            <p:cNvSpPr txBox="1"/>
            <p:nvPr/>
          </p:nvSpPr>
          <p:spPr>
            <a:xfrm>
              <a:off x="6721033" y="1038282"/>
              <a:ext cx="64385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2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02</a:t>
              </a:r>
              <a:endParaRPr lang="en-US" sz="2800" b="1" dirty="0">
                <a:solidFill>
                  <a:schemeClr val="bg2"/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  <p:sp>
          <p:nvSpPr>
            <p:cNvPr id="33" name="Rectangle 11"/>
            <p:cNvSpPr/>
            <p:nvPr/>
          </p:nvSpPr>
          <p:spPr>
            <a:xfrm>
              <a:off x="7582538" y="800847"/>
              <a:ext cx="6214841" cy="783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000" b="1" dirty="0">
                  <a:solidFill>
                    <a:schemeClr val="accent4">
                      <a:lumMod val="75000"/>
                    </a:scheme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重构的目的和意义</a:t>
              </a:r>
              <a:endParaRPr lang="zh-CN" altLang="en-US" sz="3000" b="1" dirty="0">
                <a:solidFill>
                  <a:schemeClr val="accent4">
                    <a:lumMod val="7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8" y="562615"/>
            <a:ext cx="2247425" cy="55199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83261" y="3958192"/>
            <a:ext cx="4973320" cy="903982"/>
            <a:chOff x="6633696" y="800847"/>
            <a:chExt cx="4973320" cy="903982"/>
          </a:xfrm>
        </p:grpSpPr>
        <p:sp>
          <p:nvSpPr>
            <p:cNvPr id="6" name="Oval 4"/>
            <p:cNvSpPr/>
            <p:nvPr/>
          </p:nvSpPr>
          <p:spPr>
            <a:xfrm>
              <a:off x="6633696" y="855621"/>
              <a:ext cx="849208" cy="8492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889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732608" y="1038907"/>
              <a:ext cx="643853" cy="521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r>
                <a:rPr lang="en-US" altLang="zh-CN" sz="2800" b="1" dirty="0">
                  <a:solidFill>
                    <a:schemeClr val="bg2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04</a:t>
              </a:r>
              <a:endParaRPr lang="en-US" sz="2800" b="1" dirty="0">
                <a:solidFill>
                  <a:schemeClr val="bg2"/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  <p:sp>
          <p:nvSpPr>
            <p:cNvPr id="9" name="Rectangle 11"/>
            <p:cNvSpPr/>
            <p:nvPr/>
          </p:nvSpPr>
          <p:spPr>
            <a:xfrm>
              <a:off x="7582386" y="800847"/>
              <a:ext cx="4024630" cy="7835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3000" b="1" dirty="0">
                  <a:solidFill>
                    <a:schemeClr val="accent4">
                      <a:lumMod val="75000"/>
                    </a:scheme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强基建设</a:t>
              </a:r>
              <a:endParaRPr lang="zh-CN" altLang="en-US" sz="3000" b="1" dirty="0">
                <a:solidFill>
                  <a:schemeClr val="accent4">
                    <a:lumMod val="7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83261" y="2677397"/>
            <a:ext cx="3861692" cy="903982"/>
            <a:chOff x="6633696" y="800847"/>
            <a:chExt cx="3861692" cy="903982"/>
          </a:xfrm>
        </p:grpSpPr>
        <p:sp>
          <p:nvSpPr>
            <p:cNvPr id="11" name="Oval 4"/>
            <p:cNvSpPr/>
            <p:nvPr/>
          </p:nvSpPr>
          <p:spPr>
            <a:xfrm>
              <a:off x="6633696" y="855621"/>
              <a:ext cx="849208" cy="8492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889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3" name="TextBox 7"/>
            <p:cNvSpPr txBox="1"/>
            <p:nvPr/>
          </p:nvSpPr>
          <p:spPr>
            <a:xfrm>
              <a:off x="6732608" y="1038907"/>
              <a:ext cx="643853" cy="521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r>
                <a:rPr lang="en-US" altLang="zh-CN" sz="2800" b="1" dirty="0">
                  <a:solidFill>
                    <a:schemeClr val="bg2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03</a:t>
              </a:r>
              <a:endParaRPr lang="en-US" sz="2800" b="1" dirty="0">
                <a:solidFill>
                  <a:schemeClr val="bg2"/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  <p:sp>
          <p:nvSpPr>
            <p:cNvPr id="14" name="Rectangle 11"/>
            <p:cNvSpPr/>
            <p:nvPr/>
          </p:nvSpPr>
          <p:spPr>
            <a:xfrm>
              <a:off x="7582539" y="800847"/>
              <a:ext cx="2912849" cy="7835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3000" b="1" dirty="0">
                  <a:solidFill>
                    <a:schemeClr val="accent4">
                      <a:lumMod val="75000"/>
                    </a:scheme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架构演进</a:t>
              </a:r>
              <a:endParaRPr lang="zh-CN" altLang="en-US" sz="3000" b="1" dirty="0">
                <a:solidFill>
                  <a:schemeClr val="accent4">
                    <a:lumMod val="7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83261" y="5238352"/>
            <a:ext cx="4973320" cy="903982"/>
            <a:chOff x="6633696" y="800847"/>
            <a:chExt cx="4973320" cy="903982"/>
          </a:xfrm>
        </p:grpSpPr>
        <p:sp>
          <p:nvSpPr>
            <p:cNvPr id="17" name="Oval 4"/>
            <p:cNvSpPr/>
            <p:nvPr/>
          </p:nvSpPr>
          <p:spPr>
            <a:xfrm>
              <a:off x="6633696" y="855621"/>
              <a:ext cx="849208" cy="8492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889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6732608" y="1038907"/>
              <a:ext cx="643853" cy="521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r>
                <a:rPr lang="en-US" altLang="zh-CN" sz="2800" b="1" dirty="0">
                  <a:solidFill>
                    <a:schemeClr val="bg2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05</a:t>
              </a:r>
              <a:endParaRPr lang="en-US" sz="2800" b="1" dirty="0">
                <a:solidFill>
                  <a:schemeClr val="bg2"/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  <p:sp>
          <p:nvSpPr>
            <p:cNvPr id="19" name="Rectangle 11"/>
            <p:cNvSpPr/>
            <p:nvPr/>
          </p:nvSpPr>
          <p:spPr>
            <a:xfrm>
              <a:off x="7582386" y="800847"/>
              <a:ext cx="4024630" cy="7835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3000" b="1" dirty="0">
                  <a:solidFill>
                    <a:schemeClr val="accent4">
                      <a:lumMod val="75000"/>
                    </a:schemeClr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Q&amp;A</a:t>
              </a:r>
              <a:endParaRPr lang="en-US" altLang="zh-CN" sz="3000" b="1" dirty="0">
                <a:solidFill>
                  <a:schemeClr val="accent4">
                    <a:lumMod val="7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存储设计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8155" y="1842770"/>
            <a:ext cx="6644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数据库选型阿里云</a:t>
            </a:r>
            <a:r>
              <a:rPr lang="en-US" altLang="zh-CN"/>
              <a:t>RDS</a:t>
            </a:r>
            <a:r>
              <a:rPr lang="zh-CN" altLang="en-US">
                <a:ea typeface="宋体" charset="0"/>
              </a:rPr>
              <a:t>，涉及到分库，采用客户端分片策略；</a:t>
            </a:r>
            <a:endParaRPr lang="zh-CN" altLang="en-US">
              <a:ea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9010" y="2972435"/>
            <a:ext cx="21996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分库 </a:t>
            </a:r>
            <a:r>
              <a:rPr lang="en-US" altLang="zh-CN" sz="2400"/>
              <a:t>or </a:t>
            </a:r>
            <a:r>
              <a:rPr lang="zh-CN" altLang="en-US" sz="2400"/>
              <a:t>分表？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5076190" y="297243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分多少，策略？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8806815" y="297243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如何扩展？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1605915" y="3610610"/>
            <a:ext cx="9258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sz="1200"/>
              <a:t>业务</a:t>
            </a:r>
            <a:endParaRPr lang="zh-CN" altLang="en-US" sz="1200"/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 sz="120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sz="1200"/>
              <a:t>并发量</a:t>
            </a:r>
            <a:endParaRPr lang="zh-CN" altLang="en-US" sz="1200"/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 sz="120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sz="1200"/>
              <a:t>数据量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5053965" y="3610610"/>
            <a:ext cx="20840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sz="1200"/>
              <a:t>容量规划，保证</a:t>
            </a:r>
            <a:r>
              <a:rPr lang="en-US" altLang="zh-CN" sz="1200"/>
              <a:t>3</a:t>
            </a:r>
            <a:r>
              <a:rPr lang="zh-CN" altLang="en-US" sz="1200"/>
              <a:t>年内；</a:t>
            </a:r>
            <a:endParaRPr lang="zh-CN" altLang="en-US" sz="1200"/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 sz="120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sz="1200"/>
              <a:t>垂直 </a:t>
            </a:r>
            <a:r>
              <a:rPr lang="en-US" altLang="zh-CN" sz="1200"/>
              <a:t>or </a:t>
            </a:r>
            <a:r>
              <a:rPr lang="zh-CN" altLang="en-US" sz="1200"/>
              <a:t>水平？</a:t>
            </a:r>
            <a:endParaRPr lang="zh-CN" altLang="en-US" sz="1200"/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 sz="120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sz="1200"/>
              <a:t>按什么维度拆分？</a:t>
            </a:r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8618220" y="3610610"/>
            <a:ext cx="18243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sz="1200"/>
              <a:t>是否需要</a:t>
            </a:r>
            <a:r>
              <a:rPr lang="en-US" altLang="zh-CN" sz="1200"/>
              <a:t>resharding</a:t>
            </a:r>
            <a:endParaRPr lang="zh-CN" altLang="en-US" sz="1200"/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 sz="120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 sz="1200"/>
              <a:t>成本？</a:t>
            </a:r>
            <a:endParaRPr lang="zh-CN" altLang="en-US" sz="12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35" y="5365115"/>
            <a:ext cx="1917700" cy="93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存储设计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8155" y="1842770"/>
            <a:ext cx="2983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客户端分片，自定义策略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015"/>
            <a:ext cx="6411595" cy="3015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735" y="2533015"/>
            <a:ext cx="5800725" cy="30156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存储设计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8155" y="1842770"/>
            <a:ext cx="6186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复杂条件查询，没有分库</a:t>
            </a:r>
            <a:r>
              <a:rPr lang="en-US" altLang="zh-CN"/>
              <a:t>Key</a:t>
            </a:r>
            <a:r>
              <a:rPr lang="zh-CN" altLang="en-US">
                <a:ea typeface="宋体" charset="0"/>
              </a:rPr>
              <a:t>；站内搜索需求；采用</a:t>
            </a:r>
            <a:r>
              <a:rPr lang="en-US" altLang="zh-CN">
                <a:ea typeface="宋体" charset="0"/>
              </a:rPr>
              <a:t>ES</a:t>
            </a:r>
            <a:r>
              <a:rPr lang="zh-CN" altLang="en-US">
                <a:ea typeface="宋体" charset="0"/>
              </a:rPr>
              <a:t>；</a:t>
            </a:r>
            <a:endParaRPr lang="zh-CN" altLang="en-US">
              <a:ea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7810" y="2630170"/>
            <a:ext cx="5114290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主分片数量？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副本数量？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分片策略？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自定义分词器？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打分算法能否满足业务的需求？</a:t>
            </a:r>
            <a:r>
              <a:rPr lang="en-US" altLang="zh-CN"/>
              <a:t>TF-IDF</a:t>
            </a:r>
            <a:r>
              <a:rPr lang="zh-CN" altLang="en-US"/>
              <a:t>算法；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故障恢复，业务依赖？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单分片数据量大小？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470" y="5895340"/>
            <a:ext cx="2843530" cy="9626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存储设计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8155" y="1842770"/>
            <a:ext cx="1673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/>
              <a:t>ES</a:t>
            </a:r>
            <a:r>
              <a:rPr lang="zh-CN" altLang="en-US"/>
              <a:t>索引设计</a:t>
            </a:r>
            <a:endParaRPr lang="zh-CN" altLang="en-US">
              <a:ea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6140" y="2333625"/>
            <a:ext cx="222440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双索引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/>
              <a:t>Redis</a:t>
            </a:r>
            <a:r>
              <a:rPr lang="zh-CN" altLang="en-US"/>
              <a:t>辅助</a:t>
            </a:r>
            <a:r>
              <a:rPr lang="en-US" altLang="zh-CN"/>
              <a:t>Switch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全量建索引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605" y="6003290"/>
            <a:ext cx="2525395" cy="8547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8155" y="4227830"/>
            <a:ext cx="1383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ea typeface="宋体" charset="0"/>
              </a:rPr>
              <a:t>业务场景</a:t>
            </a:r>
            <a:endParaRPr lang="zh-CN" altLang="en-US">
              <a:ea typeface="宋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6140" y="4764405"/>
            <a:ext cx="48120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订单集群，</a:t>
            </a:r>
            <a:r>
              <a:rPr lang="en-US" altLang="zh-CN"/>
              <a:t>200</a:t>
            </a:r>
            <a:r>
              <a:rPr lang="zh-CN" altLang="en-US"/>
              <a:t>万单</a:t>
            </a:r>
            <a:r>
              <a:rPr lang="en-US" altLang="zh-CN"/>
              <a:t>/</a:t>
            </a:r>
            <a:r>
              <a:rPr lang="zh-CN" altLang="en-US"/>
              <a:t>天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商品集群，</a:t>
            </a:r>
            <a:r>
              <a:rPr lang="en-US" altLang="zh-CN"/>
              <a:t>CPS</a:t>
            </a:r>
            <a:r>
              <a:rPr lang="zh-CN" altLang="en-US">
                <a:ea typeface="宋体" charset="0"/>
              </a:rPr>
              <a:t>，</a:t>
            </a:r>
            <a:r>
              <a:rPr lang="en-US" altLang="zh-CN"/>
              <a:t>20</a:t>
            </a:r>
            <a:r>
              <a:rPr lang="zh-CN" altLang="en-US"/>
              <a:t>万</a:t>
            </a:r>
            <a:r>
              <a:rPr lang="en-US" altLang="zh-CN"/>
              <a:t>/</a:t>
            </a:r>
            <a:r>
              <a:rPr lang="zh-CN" altLang="en-US"/>
              <a:t>天；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用户集群，千万级，个人中心粉丝列表页；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89015" y="1965325"/>
            <a:ext cx="2526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ea typeface="宋体" charset="0"/>
              </a:rPr>
              <a:t>多集群监控以及管理</a:t>
            </a:r>
            <a:endParaRPr lang="zh-CN" altLang="en-US">
              <a:ea typeface="宋体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15" y="2452370"/>
            <a:ext cx="6102985" cy="2936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存储设计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0855" y="1842770"/>
            <a:ext cx="6269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ea typeface="宋体" charset="0"/>
              </a:rPr>
              <a:t>树形结构，用户层级关系，采用</a:t>
            </a:r>
            <a:r>
              <a:rPr lang="en-US" altLang="zh-CN">
                <a:ea typeface="宋体" charset="0"/>
              </a:rPr>
              <a:t>PGSQL</a:t>
            </a:r>
            <a:r>
              <a:rPr lang="zh-CN" altLang="en-US">
                <a:ea typeface="宋体" charset="0"/>
              </a:rPr>
              <a:t>，深度递归查询；</a:t>
            </a:r>
            <a:endParaRPr lang="zh-CN" altLang="en-US">
              <a:ea typeface="宋体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" y="2211070"/>
            <a:ext cx="5064760" cy="3404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72895" y="5880735"/>
            <a:ext cx="1772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</a:t>
            </a:r>
            <a:r>
              <a:rPr lang="en-US" altLang="zh-CN"/>
              <a:t>id + </a:t>
            </a:r>
            <a:r>
              <a:rPr lang="zh-CN" altLang="en-US"/>
              <a:t>上级</a:t>
            </a:r>
            <a:r>
              <a:rPr lang="en-US" altLang="zh-CN"/>
              <a:t>id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085" y="5440045"/>
            <a:ext cx="1485900" cy="1417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82845" y="2602230"/>
            <a:ext cx="695261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 </a:t>
            </a:r>
            <a:r>
              <a:rPr lang="zh-CN" altLang="en-US" sz="1200"/>
              <a:t>WITH RECURSIVE T (id, channel_user_id, parent_id, channel_id, is_delete) AS (</a:t>
            </a:r>
            <a:endParaRPr lang="zh-CN" altLang="en-US" sz="1200"/>
          </a:p>
          <a:p>
            <a:pPr algn="l"/>
            <a:r>
              <a:rPr lang="zh-CN" altLang="en-US" sz="1200"/>
              <a:t>        SELECT id, user_id, channel_user_id, parent_id, channel_id, is_delete</a:t>
            </a:r>
            <a:endParaRPr lang="zh-CN" altLang="en-US" sz="1200"/>
          </a:p>
          <a:p>
            <a:pPr algn="l"/>
            <a:r>
              <a:rPr lang="zh-CN" altLang="en-US" sz="1200"/>
              <a:t>        FROM user_relation</a:t>
            </a:r>
            <a:endParaRPr lang="zh-CN" altLang="en-US" sz="1200"/>
          </a:p>
          <a:p>
            <a:pPr algn="l"/>
            <a:r>
              <a:rPr lang="zh-CN" altLang="en-US" sz="1200"/>
              <a:t>        WHERE channel_user_id = #{form.channelUserId}</a:t>
            </a:r>
            <a:endParaRPr lang="zh-CN" altLang="en-US" sz="1200"/>
          </a:p>
          <a:p>
            <a:pPr algn="l"/>
            <a:r>
              <a:rPr lang="zh-CN" altLang="en-US" sz="1200"/>
              <a:t>        and channel_id = #{form.channelId}</a:t>
            </a:r>
            <a:endParaRPr lang="zh-CN" altLang="en-US" sz="1200"/>
          </a:p>
          <a:p>
            <a:pPr algn="l"/>
            <a:endParaRPr lang="zh-CN" altLang="en-US" sz="1200"/>
          </a:p>
          <a:p>
            <a:pPr algn="l"/>
            <a:r>
              <a:rPr lang="zh-CN" altLang="en-US" sz="1200"/>
              <a:t>        UNION ALL</a:t>
            </a:r>
            <a:endParaRPr lang="zh-CN" altLang="en-US" sz="1200"/>
          </a:p>
          <a:p>
            <a:pPr algn="l"/>
            <a:endParaRPr lang="zh-CN" altLang="en-US" sz="1200"/>
          </a:p>
          <a:p>
            <a:pPr algn="l"/>
            <a:r>
              <a:rPr lang="zh-CN" altLang="en-US" sz="1200"/>
              <a:t>        SELECT  D.id, D.channel_user_id, D.parent_id, D.channel_id, D.is_delete</a:t>
            </a:r>
            <a:endParaRPr lang="zh-CN" altLang="en-US" sz="1200"/>
          </a:p>
          <a:p>
            <a:pPr algn="l"/>
            <a:r>
              <a:rPr lang="zh-CN" altLang="en-US" sz="1200"/>
              <a:t>        FROM user_relation D</a:t>
            </a:r>
            <a:endParaRPr lang="zh-CN" altLang="en-US" sz="1200"/>
          </a:p>
          <a:p>
            <a:pPr algn="l"/>
            <a:r>
              <a:rPr lang="zh-CN" altLang="en-US" sz="1200"/>
              <a:t>        JOIN T ON D.parent_id = T.channel_user_id</a:t>
            </a:r>
            <a:endParaRPr lang="zh-CN" altLang="en-US" sz="1200"/>
          </a:p>
          <a:p>
            <a:pPr algn="l"/>
            <a:r>
              <a:rPr lang="zh-CN" altLang="en-US" sz="1200"/>
              <a:t>        )</a:t>
            </a:r>
            <a:endParaRPr lang="zh-CN" altLang="en-US" sz="1200"/>
          </a:p>
          <a:p>
            <a:pPr algn="l"/>
            <a:r>
              <a:rPr lang="zh-CN" altLang="en-US" sz="1200"/>
              <a:t>        SELECT id, channel_user_id, parent_id, channel_id, is_delete FROM T</a:t>
            </a:r>
            <a:endParaRPr lang="zh-CN" altLang="en-US" sz="1200"/>
          </a:p>
          <a:p>
            <a:pPr algn="l"/>
            <a:r>
              <a:rPr lang="zh-CN" altLang="en-US" sz="1200"/>
              <a:t>        where channel_user_id != #{form.channelUserId}</a:t>
            </a:r>
            <a:endParaRPr lang="zh-CN" altLang="en-US" sz="1200"/>
          </a:p>
          <a:p>
            <a:pPr algn="l"/>
            <a:r>
              <a:rPr lang="zh-CN" altLang="en-US" sz="1200"/>
              <a:t>        and is_delete = 0</a:t>
            </a:r>
            <a:endParaRPr lang="zh-CN" altLang="en-US" sz="120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高可用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6210" y="2002790"/>
            <a:ext cx="458343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"/>
            </a:pPr>
            <a:r>
              <a:rPr lang="zh-CN" altLang="en-US">
                <a:ea typeface="宋体" charset="0"/>
              </a:rPr>
              <a:t>应用服务，跨机柜，跨机房，多活部署；</a:t>
            </a:r>
            <a:endParaRPr lang="zh-CN" altLang="en-US">
              <a:ea typeface="宋体" charset="0"/>
            </a:endParaRPr>
          </a:p>
          <a:p>
            <a:pPr marL="285750" indent="-285750" algn="l">
              <a:buFont typeface="Wingdings" panose="05000000000000000000" charset="0"/>
              <a:buChar char=""/>
            </a:pPr>
            <a:endParaRPr lang="zh-CN" altLang="en-US">
              <a:ea typeface="宋体" charset="0"/>
            </a:endParaRPr>
          </a:p>
          <a:p>
            <a:pPr marL="285750" indent="-285750" algn="l">
              <a:buFont typeface="Wingdings" panose="05000000000000000000" charset="0"/>
              <a:buChar char=""/>
            </a:pPr>
            <a:r>
              <a:rPr lang="zh-CN" altLang="en-US">
                <a:ea typeface="宋体" charset="0"/>
              </a:rPr>
              <a:t>数据库，多活；</a:t>
            </a:r>
            <a:endParaRPr lang="zh-CN" altLang="en-US">
              <a:ea typeface="宋体" charset="0"/>
            </a:endParaRPr>
          </a:p>
          <a:p>
            <a:pPr marL="285750" indent="-285750" algn="l">
              <a:buFont typeface="Wingdings" panose="05000000000000000000" charset="0"/>
              <a:buChar char=""/>
            </a:pPr>
            <a:endParaRPr lang="zh-CN" altLang="en-US">
              <a:ea typeface="宋体" charset="0"/>
            </a:endParaRPr>
          </a:p>
          <a:p>
            <a:pPr marL="285750" indent="-285750" algn="l">
              <a:buFont typeface="Wingdings" panose="05000000000000000000" charset="0"/>
              <a:buChar char=""/>
            </a:pPr>
            <a:r>
              <a:rPr lang="zh-CN" altLang="en-US">
                <a:ea typeface="宋体" charset="0"/>
                <a:sym typeface="+mn-ea"/>
              </a:rPr>
              <a:t>自建</a:t>
            </a:r>
            <a:r>
              <a:rPr lang="en-US" altLang="zh-CN">
                <a:ea typeface="宋体" charset="0"/>
                <a:sym typeface="+mn-ea"/>
              </a:rPr>
              <a:t>KAFAK</a:t>
            </a:r>
            <a:r>
              <a:rPr lang="zh-CN" altLang="en-US">
                <a:ea typeface="宋体" charset="0"/>
                <a:sym typeface="+mn-ea"/>
              </a:rPr>
              <a:t>集群，</a:t>
            </a:r>
            <a:r>
              <a:rPr lang="en-US" altLang="zh-CN">
                <a:ea typeface="宋体" charset="0"/>
                <a:sym typeface="+mn-ea"/>
              </a:rPr>
              <a:t>ISR=3</a:t>
            </a:r>
            <a:r>
              <a:rPr lang="zh-CN" altLang="en-US">
                <a:ea typeface="宋体" charset="0"/>
                <a:sym typeface="+mn-ea"/>
              </a:rPr>
              <a:t>；</a:t>
            </a:r>
            <a:endParaRPr lang="zh-CN" altLang="en-US">
              <a:ea typeface="宋体" charset="0"/>
            </a:endParaRPr>
          </a:p>
          <a:p>
            <a:pPr marL="285750" indent="-285750" algn="l">
              <a:buFont typeface="Wingdings" panose="05000000000000000000" charset="0"/>
              <a:buChar char=""/>
            </a:pPr>
            <a:endParaRPr lang="zh-CN" altLang="en-US">
              <a:ea typeface="宋体" charset="0"/>
            </a:endParaRPr>
          </a:p>
          <a:p>
            <a:pPr marL="285750" indent="-285750" algn="l">
              <a:buFont typeface="Wingdings" panose="05000000000000000000" charset="0"/>
              <a:buChar char=""/>
            </a:pPr>
            <a:r>
              <a:rPr lang="zh-CN" altLang="en-US">
                <a:ea typeface="宋体" charset="0"/>
                <a:sym typeface="+mn-ea"/>
              </a:rPr>
              <a:t>自建</a:t>
            </a:r>
            <a:r>
              <a:rPr lang="en-US" altLang="zh-CN">
                <a:ea typeface="宋体" charset="0"/>
                <a:sym typeface="+mn-ea"/>
              </a:rPr>
              <a:t>ES</a:t>
            </a:r>
            <a:r>
              <a:rPr lang="zh-CN" altLang="en-US">
                <a:ea typeface="宋体" charset="0"/>
                <a:sym typeface="+mn-ea"/>
              </a:rPr>
              <a:t>集群，分片多副本；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强基建设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549515" y="2258060"/>
            <a:ext cx="298323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支撑业务，匹配公司战略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信息安全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工程效率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技术规范</a:t>
            </a:r>
            <a:r>
              <a:rPr lang="en-US" altLang="zh-CN"/>
              <a:t>&amp;</a:t>
            </a:r>
            <a:r>
              <a:rPr lang="zh-CN" altLang="en-US"/>
              <a:t>流程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/>
              <a:t>人力资源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" y="1746250"/>
            <a:ext cx="6770370" cy="41357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0"/>
                  <a:alpha val="80000"/>
                </a:schemeClr>
              </a:gs>
              <a:gs pos="0">
                <a:schemeClr val="tx1">
                  <a:lumMod val="0"/>
                  <a:alpha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9"/>
          <p:cNvSpPr/>
          <p:nvPr/>
        </p:nvSpPr>
        <p:spPr>
          <a:xfrm>
            <a:off x="2691144" y="3022570"/>
            <a:ext cx="6809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7200" b="1" spc="-300" dirty="0">
                <a:solidFill>
                  <a:schemeClr val="bg2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THANK YOU</a:t>
            </a:r>
            <a:endParaRPr lang="en-US" sz="7200" b="1" spc="-300" dirty="0">
              <a:solidFill>
                <a:schemeClr val="bg2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94280" y="2384524"/>
            <a:ext cx="6603441" cy="461665"/>
            <a:chOff x="2463800" y="2072881"/>
            <a:chExt cx="6603441" cy="461665"/>
          </a:xfrm>
        </p:grpSpPr>
        <p:cxnSp>
          <p:nvCxnSpPr>
            <p:cNvPr id="8" name="Straight Connector 17"/>
            <p:cNvCxnSpPr/>
            <p:nvPr/>
          </p:nvCxnSpPr>
          <p:spPr>
            <a:xfrm>
              <a:off x="2463800" y="2290318"/>
              <a:ext cx="1562100" cy="0"/>
            </a:xfrm>
            <a:prstGeom prst="line">
              <a:avLst/>
            </a:prstGeom>
            <a:ln w="25400">
              <a:gradFill>
                <a:gsLst>
                  <a:gs pos="23000">
                    <a:srgbClr val="262423"/>
                  </a:gs>
                  <a:gs pos="99000">
                    <a:schemeClr val="accent5">
                      <a:lumMod val="75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19"/>
            <p:cNvSpPr/>
            <p:nvPr/>
          </p:nvSpPr>
          <p:spPr>
            <a:xfrm>
              <a:off x="4402277" y="2072881"/>
              <a:ext cx="276715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400" spc="-300" dirty="0">
                  <a:solidFill>
                    <a:schemeClr val="bg2"/>
                  </a:solidFill>
                  <a:effectLst/>
                  <a:latin typeface="微软雅黑" panose="020B0703020204020201" pitchFamily="34" charset="-122"/>
                  <a:ea typeface="微软雅黑" panose="020B0703020204020201" pitchFamily="34" charset="-122"/>
                </a:rPr>
                <a:t>2020</a:t>
              </a:r>
              <a:endParaRPr lang="en-US" sz="2400" spc="-300" dirty="0">
                <a:solidFill>
                  <a:schemeClr val="bg2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  <p:cxnSp>
          <p:nvCxnSpPr>
            <p:cNvPr id="10" name="Straight Connector 17"/>
            <p:cNvCxnSpPr/>
            <p:nvPr/>
          </p:nvCxnSpPr>
          <p:spPr>
            <a:xfrm flipH="1">
              <a:off x="7505141" y="2303713"/>
              <a:ext cx="1562100" cy="0"/>
            </a:xfrm>
            <a:prstGeom prst="line">
              <a:avLst/>
            </a:prstGeom>
            <a:ln w="25400">
              <a:gradFill>
                <a:gsLst>
                  <a:gs pos="23000">
                    <a:srgbClr val="262423"/>
                  </a:gs>
                  <a:gs pos="99000">
                    <a:schemeClr val="accent5">
                      <a:lumMod val="75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个人简介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40030" y="1677670"/>
            <a:ext cx="7827010" cy="4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defRPr sz="14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8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800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2006</a:t>
            </a:r>
            <a:r>
              <a: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年，毕业于暨南大学，计算机软件与理论专业，全日制工学硕士；</a:t>
            </a:r>
            <a:endParaRPr lang="zh-CN" altLang="en-US" sz="1800" dirty="0">
              <a:latin typeface="微软雅黑" panose="020B0703020204020201" pitchFamily="34" charset="-122"/>
              <a:ea typeface="微软雅黑" panose="020B0703020204020201" pitchFamily="34" charset="-122"/>
              <a:sym typeface="Wingdings" panose="05000000000000000000" pitchFamily="2" charset="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800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2013</a:t>
            </a:r>
            <a:r>
              <a: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年加入唯品会，电商平台研发部，担任技术总监，深度参与唯品会电商平台核心系统重构；</a:t>
            </a:r>
            <a:endParaRPr lang="zh-CN" altLang="en-US" sz="1800" dirty="0">
              <a:latin typeface="微软雅黑" panose="020B0703020204020201" pitchFamily="34" charset="-122"/>
              <a:ea typeface="微软雅黑" panose="020B0703020204020201" pitchFamily="34" charset="-122"/>
              <a:sym typeface="Wingdings" panose="05000000000000000000" pitchFamily="2" charset="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1800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2019</a:t>
            </a:r>
            <a:r>
              <a: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年加入花生日记，担任</a:t>
            </a:r>
            <a:r>
              <a:rPr lang="en-US" altLang="zh-CN" sz="1800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CTO</a:t>
            </a:r>
            <a:r>
              <a: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，主导花生日记社交电商平台重构；</a:t>
            </a:r>
            <a:endParaRPr lang="zh-CN" altLang="en-US" sz="1800" dirty="0">
              <a:latin typeface="微软雅黑" panose="020B0703020204020201" pitchFamily="34" charset="-122"/>
              <a:ea typeface="微软雅黑" panose="020B0703020204020201" pitchFamily="34" charset="-122"/>
              <a:sym typeface="Wingdings" panose="05000000000000000000" pitchFamily="2" charset="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曾在爱立信，北电网络，腾讯和唯品会等公司从事软件开发工作，有</a:t>
            </a:r>
            <a:r>
              <a:rPr lang="en-US" altLang="zh-CN" sz="1800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14</a:t>
            </a:r>
            <a:r>
              <a:rPr lang="zh-CN" altLang="en-US" sz="1800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年的软件研发和系统架构经验；</a:t>
            </a:r>
            <a:endParaRPr lang="zh-CN" altLang="en-US" sz="1800" dirty="0">
              <a:latin typeface="微软雅黑" panose="020B0703020204020201" pitchFamily="34" charset="-122"/>
              <a:ea typeface="微软雅黑" panose="020B0703020204020201" pitchFamily="34" charset="-122"/>
              <a:sym typeface="Wingdings" panose="05000000000000000000" pitchFamily="2" charset="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"/>
            </a:pPr>
            <a:endParaRPr lang="zh-CN" altLang="en-US" sz="1800" b="1" dirty="0">
              <a:latin typeface="微软雅黑" panose="020B0703020204020201" pitchFamily="34" charset="-122"/>
              <a:ea typeface="微软雅黑" panose="020B0703020204020201" pitchFamily="34" charset="-122"/>
              <a:sym typeface="Wingdings" panose="05000000000000000000" pitchFamily="2" charset="2"/>
            </a:endParaRPr>
          </a:p>
          <a:p>
            <a:pPr indent="0" eaLnBrk="1" hangingPunct="1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b="1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技术博客</a:t>
            </a:r>
            <a:r>
              <a:rPr lang="zh-CN" altLang="en-US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：</a:t>
            </a:r>
            <a:r>
              <a:rPr lang="zh-CN" altLang="en-US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  <a:hlinkClick r:id="rId2" action="ppaction://hlinkfile"/>
              </a:rPr>
              <a:t>https://blog.csdn.net/tq02h2a</a:t>
            </a:r>
            <a:r>
              <a:rPr lang="zh-CN" altLang="en-US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	</a:t>
            </a:r>
            <a:endParaRPr lang="en-US" altLang="zh-CN" dirty="0">
              <a:latin typeface="微软雅黑" panose="020B0703020204020201" pitchFamily="34" charset="-122"/>
              <a:ea typeface="微软雅黑" panose="020B0703020204020201" pitchFamily="34" charset="-122"/>
              <a:sym typeface="Wingdings" panose="05000000000000000000" pitchFamily="2" charset="2"/>
            </a:endParaRPr>
          </a:p>
          <a:p>
            <a:pPr indent="0" eaLnBrk="1" hangingPunct="1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github</a:t>
            </a:r>
            <a:r>
              <a:rPr lang="en-US" altLang="zh-CN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</a:rPr>
              <a:t>: </a:t>
            </a:r>
            <a:r>
              <a:rPr lang="en-US" altLang="zh-CN" dirty="0">
                <a:latin typeface="微软雅黑" panose="020B0703020204020201" pitchFamily="34" charset="-122"/>
                <a:ea typeface="微软雅黑" panose="020B0703020204020201" pitchFamily="34" charset="-122"/>
                <a:sym typeface="Wingdings" panose="05000000000000000000" pitchFamily="2" charset="2"/>
                <a:hlinkClick r:id="rId3" action="ppaction://hlinkfile"/>
              </a:rPr>
              <a:t>https://github.com/gilbertwang1981</a:t>
            </a:r>
            <a:endParaRPr lang="en-US" altLang="zh-CN" dirty="0">
              <a:latin typeface="微软雅黑" panose="020B0703020204020201" pitchFamily="34" charset="-122"/>
              <a:ea typeface="微软雅黑" panose="020B0703020204020201" pitchFamily="34" charset="-122"/>
              <a:sym typeface="Wingdings" panose="05000000000000000000" pitchFamily="2" charset="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145" y="1545590"/>
            <a:ext cx="3536315" cy="47155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重构的目的和意义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5525" y="1774825"/>
            <a:ext cx="8405495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/>
              <a:t>按照目前的业务发展速度，能够支撑</a:t>
            </a:r>
            <a:r>
              <a:rPr lang="en-US" altLang="zh-CN"/>
              <a:t>N</a:t>
            </a:r>
            <a:r>
              <a:rPr lang="zh-CN" altLang="en-US"/>
              <a:t>倍的业务增长，需要提前做好容量规划；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/>
              <a:t>减少重复建设，提升研发效率；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/>
              <a:t>新的系统和组织架构，是否能匹配到公司战略，快速支撑业务迭代；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/>
              <a:t>人力资源成本考虑；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/>
              <a:t>广义重构</a:t>
            </a:r>
            <a:endParaRPr lang="zh-CN" altLang="en-US"/>
          </a:p>
        </p:txBody>
      </p:sp>
      <p:pic>
        <p:nvPicPr>
          <p:cNvPr id="2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3535680"/>
            <a:ext cx="2907030" cy="230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箭头 9"/>
          <p:cNvSpPr/>
          <p:nvPr/>
        </p:nvSpPr>
        <p:spPr>
          <a:xfrm>
            <a:off x="3032760" y="4412615"/>
            <a:ext cx="832485" cy="6153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系统架构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5" y="1584960"/>
            <a:ext cx="2046605" cy="4429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545" y="1584960"/>
            <a:ext cx="2045970" cy="4429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460" y="1584960"/>
            <a:ext cx="2045970" cy="4429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3110" y="1584960"/>
            <a:ext cx="2045970" cy="4429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385" y="1584960"/>
            <a:ext cx="2045335" cy="44291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7560" y="6120130"/>
            <a:ext cx="10979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导购</a:t>
            </a:r>
            <a:r>
              <a:rPr lang="en-US" altLang="zh-CN"/>
              <a:t>CPS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3627755" y="61201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权益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380990" y="6120130"/>
            <a:ext cx="169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自营</a:t>
            </a:r>
            <a:r>
              <a:rPr lang="en-US" altLang="zh-CN"/>
              <a:t>-</a:t>
            </a:r>
            <a:r>
              <a:rPr lang="zh-CN" altLang="en-US"/>
              <a:t>实物库存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574915" y="6120130"/>
            <a:ext cx="1692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自营</a:t>
            </a:r>
            <a:r>
              <a:rPr lang="en-US" altLang="zh-CN"/>
              <a:t>-</a:t>
            </a:r>
            <a:r>
              <a:rPr lang="zh-CN" altLang="en-US"/>
              <a:t>虚拟库存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095865" y="6120130"/>
            <a:ext cx="1140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UGC</a:t>
            </a:r>
            <a:r>
              <a:rPr lang="zh-CN" altLang="en-US"/>
              <a:t>社区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系统架构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pic>
        <p:nvPicPr>
          <p:cNvPr id="5" name="图片 4" descr="花生日记中台建设方向_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635" y="1501140"/>
            <a:ext cx="9169400" cy="51574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服务化框架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" y="1639570"/>
            <a:ext cx="7311390" cy="46043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321040" y="2287905"/>
            <a:ext cx="1777365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/>
              <a:t>注册中心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/>
              <a:t>配置中心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"/>
            </a:pPr>
            <a:r>
              <a:rPr lang="en-US" altLang="zh-CN"/>
              <a:t>RPC</a:t>
            </a:r>
            <a:r>
              <a:rPr lang="zh-CN" altLang="en-US"/>
              <a:t>协议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"/>
            </a:pPr>
            <a:r>
              <a:rPr lang="en-US" altLang="zh-CN"/>
              <a:t>Metrics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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/>
              <a:t>告警</a:t>
            </a:r>
            <a:r>
              <a:rPr lang="en-US" altLang="zh-CN"/>
              <a:t>&amp;</a:t>
            </a:r>
            <a:r>
              <a:rPr lang="zh-CN" altLang="en-US"/>
              <a:t>监控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/>
              <a:t>调用链</a:t>
            </a:r>
            <a:r>
              <a:rPr lang="en-US" altLang="zh-CN"/>
              <a:t>&amp;</a:t>
            </a:r>
            <a:r>
              <a:rPr lang="zh-CN" altLang="en-US"/>
              <a:t>拓扑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服务化框架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51305" y="1843405"/>
            <a:ext cx="4794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协议选型：</a:t>
            </a:r>
            <a:r>
              <a:rPr lang="en-US" altLang="zh-CN"/>
              <a:t>Fastjson</a:t>
            </a:r>
            <a:r>
              <a:rPr lang="zh-CN" altLang="en-US">
                <a:ea typeface="宋体" charset="0"/>
              </a:rPr>
              <a:t>，</a:t>
            </a:r>
            <a:r>
              <a:rPr lang="en-US" altLang="zh-CN"/>
              <a:t>Thrift</a:t>
            </a:r>
            <a:r>
              <a:rPr lang="en-US" altLang="zh-CN">
                <a:ea typeface="宋体" charset="0"/>
              </a:rPr>
              <a:t> or Protobuf etc.</a:t>
            </a:r>
            <a:endParaRPr lang="zh-CN" altLang="en-US">
              <a:ea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51305" y="2744470"/>
            <a:ext cx="39395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性能</a:t>
            </a:r>
            <a:r>
              <a:rPr lang="en-US" altLang="zh-CN"/>
              <a:t>5</a:t>
            </a:r>
            <a:r>
              <a:rPr lang="zh-CN" altLang="en-US"/>
              <a:t>倍于</a:t>
            </a:r>
            <a:r>
              <a:rPr lang="en-US" altLang="zh-CN"/>
              <a:t>fastjson</a:t>
            </a:r>
            <a:r>
              <a:rPr lang="zh-CN" altLang="en-US">
                <a:ea typeface="宋体" charset="0"/>
              </a:rPr>
              <a:t>；</a:t>
            </a:r>
            <a:endParaRPr lang="zh-CN" altLang="en-US">
              <a:ea typeface="宋体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>
              <a:ea typeface="宋体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zh-CN">
                <a:ea typeface="宋体" charset="0"/>
              </a:rPr>
              <a:t>thrift</a:t>
            </a:r>
            <a:r>
              <a:rPr lang="zh-CN" altLang="en-US">
                <a:ea typeface="宋体" charset="0"/>
              </a:rPr>
              <a:t>性能降低</a:t>
            </a:r>
            <a:r>
              <a:rPr lang="en-US" altLang="zh-CN">
                <a:ea typeface="宋体" charset="0"/>
              </a:rPr>
              <a:t>30%</a:t>
            </a:r>
            <a:r>
              <a:rPr lang="zh-CN" altLang="en-US">
                <a:ea typeface="宋体" charset="0"/>
              </a:rPr>
              <a:t>；</a:t>
            </a:r>
            <a:endParaRPr lang="zh-CN" altLang="en-US">
              <a:ea typeface="宋体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>
              <a:ea typeface="宋体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ea typeface="宋体" charset="0"/>
              </a:rPr>
              <a:t>强类型；</a:t>
            </a:r>
            <a:endParaRPr lang="zh-CN" altLang="en-US">
              <a:ea typeface="宋体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endParaRPr lang="zh-CN" altLang="en-US">
              <a:ea typeface="宋体" charset="0"/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>
                <a:ea typeface="宋体" charset="0"/>
              </a:rPr>
              <a:t>多语言支持；</a:t>
            </a:r>
            <a:endParaRPr lang="zh-CN" altLang="en-US">
              <a:ea typeface="宋体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820" y="3315970"/>
            <a:ext cx="3098800" cy="16637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/Users/mgser/Downloads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778" y="660950"/>
            <a:ext cx="8222916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架构演进</a:t>
            </a:r>
            <a:r>
              <a:rPr lang="en-US" altLang="zh-CN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-</a:t>
            </a:r>
            <a:r>
              <a:rPr lang="zh-CN" altLang="en-US" sz="3200" b="1" spc="100" dirty="0">
                <a:solidFill>
                  <a:srgbClr val="E9BF74"/>
                </a:solidFill>
                <a:effectLst/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</a:rPr>
              <a:t>服务化框架</a:t>
            </a:r>
            <a:endParaRPr lang="zh-CN" altLang="en-US" sz="3200" b="1" spc="100" dirty="0">
              <a:solidFill>
                <a:srgbClr val="E9BF74"/>
              </a:solidFill>
              <a:effectLst/>
              <a:latin typeface="微软雅黑" panose="020B0703020204020201" pitchFamily="34" charset="-122"/>
              <a:ea typeface="微软雅黑" panose="020B0703020204020201" pitchFamily="34" charset="-122"/>
              <a:cs typeface="微软雅黑" panose="020B0703020204020201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805" y="678180"/>
            <a:ext cx="2065655" cy="514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0345"/>
            <a:ext cx="6341110" cy="31394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310" y="4090035"/>
            <a:ext cx="5139690" cy="2573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960" y="1388110"/>
            <a:ext cx="7018020" cy="25057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4470" y="1626235"/>
            <a:ext cx="29203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charset="0"/>
              <a:buChar char=""/>
            </a:pPr>
            <a:r>
              <a:rPr lang="zh-CN" altLang="en-US"/>
              <a:t>配置</a:t>
            </a:r>
            <a:r>
              <a:rPr lang="en-US" altLang="zh-CN"/>
              <a:t>&amp;</a:t>
            </a:r>
            <a:r>
              <a:rPr lang="zh-CN" altLang="en-US"/>
              <a:t>服务注册发现中心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Office Theme">
  <a:themeElements>
    <a:clrScheme name="Milcheur Law Light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2B2E31"/>
      </a:accent1>
      <a:accent2>
        <a:srgbClr val="42474B"/>
      </a:accent2>
      <a:accent3>
        <a:srgbClr val="5C6368"/>
      </a:accent3>
      <a:accent4>
        <a:srgbClr val="967744"/>
      </a:accent4>
      <a:accent5>
        <a:srgbClr val="C3A475"/>
      </a:accent5>
      <a:accent6>
        <a:srgbClr val="CFB995"/>
      </a:accent6>
      <a:hlink>
        <a:srgbClr val="2998E3"/>
      </a:hlink>
      <a:folHlink>
        <a:srgbClr val="7F723D"/>
      </a:folHlink>
    </a:clrScheme>
    <a:fontScheme name="Custom 42">
      <a:majorFont>
        <a:latin typeface="Crimson Tex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2221</Words>
  <Application>WPS 演示</Application>
  <PresentationFormat>宽屏</PresentationFormat>
  <Paragraphs>285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Arial</vt:lpstr>
      <vt:lpstr>方正书宋_GBK</vt:lpstr>
      <vt:lpstr>Wingdings</vt:lpstr>
      <vt:lpstr>Roboto Thin</vt:lpstr>
      <vt:lpstr>苹方-简</vt:lpstr>
      <vt:lpstr>微软雅黑</vt:lpstr>
      <vt:lpstr>汉仪旗黑KW</vt:lpstr>
      <vt:lpstr>Wingdings</vt:lpstr>
      <vt:lpstr>宋体</vt:lpstr>
      <vt:lpstr>华文宋体</vt:lpstr>
      <vt:lpstr>Open Sans</vt:lpstr>
      <vt:lpstr>Arial Unicode MS</vt:lpstr>
      <vt:lpstr>Crimson Text</vt:lpstr>
      <vt:lpstr>Calibri</vt:lpstr>
      <vt:lpstr>Helvetica Neue</vt:lpstr>
      <vt:lpstr>等线</vt:lpstr>
      <vt:lpstr>汉仪中等线KW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cecede</dc:creator>
  <cp:lastModifiedBy>gilbert</cp:lastModifiedBy>
  <cp:revision>496</cp:revision>
  <dcterms:created xsi:type="dcterms:W3CDTF">2020-06-12T07:31:54Z</dcterms:created>
  <dcterms:modified xsi:type="dcterms:W3CDTF">2020-06-12T07:31:54Z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2052-2.3.1.3761</vt:lpwstr>
  </property>
</Properties>
</file>